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0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22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19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831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0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42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35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90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72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79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115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675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78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53E49-A7BA-48A6-BAC6-EAA0FB1C33DA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C0B98-D4D1-4C1C-8590-DEAF43DDFD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83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90" y="3346598"/>
            <a:ext cx="3884715" cy="3584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9" y="3254728"/>
            <a:ext cx="5153060" cy="36760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74619" y="112961"/>
            <a:ext cx="9144000" cy="1911782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多数スイッチの取り込み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4800" dirty="0" smtClean="0"/>
              <a:t>（スイッチマトリクス）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22219" y="2133190"/>
            <a:ext cx="9144000" cy="1059027"/>
          </a:xfrm>
        </p:spPr>
        <p:txBody>
          <a:bodyPr/>
          <a:lstStyle/>
          <a:p>
            <a:r>
              <a:rPr kumimoji="1" lang="ja-JP" altLang="en-US" dirty="0" smtClean="0"/>
              <a:t>概要と</a:t>
            </a:r>
            <a:r>
              <a:rPr lang="ja-JP" altLang="en-US" dirty="0" smtClean="0"/>
              <a:t>回路</a:t>
            </a:r>
            <a:r>
              <a:rPr lang="ja-JP" altLang="en-US" dirty="0"/>
              <a:t>の</a:t>
            </a:r>
            <a:r>
              <a:rPr lang="ja-JP" altLang="en-US" dirty="0" smtClean="0"/>
              <a:t>構成</a:t>
            </a:r>
            <a:endParaRPr lang="en-US" altLang="ja-JP" dirty="0"/>
          </a:p>
          <a:p>
            <a:r>
              <a:rPr lang="ja-JP" altLang="en-US" dirty="0" smtClean="0"/>
              <a:t>キー入力取り込みの仕組み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 rot="19807068">
            <a:off x="8357786" y="1730020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Slide Show Recommended!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5136715" cy="4351338"/>
          </a:xfrm>
        </p:spPr>
        <p:txBody>
          <a:bodyPr/>
          <a:lstStyle/>
          <a:p>
            <a:r>
              <a:rPr lang="ja-JP" altLang="en-US" dirty="0" smtClean="0"/>
              <a:t>スイッチを扱う場合、スイッチ</a:t>
            </a:r>
            <a:r>
              <a:rPr lang="en-US" altLang="ja-JP" dirty="0" smtClean="0"/>
              <a:t>1</a:t>
            </a:r>
            <a:r>
              <a:rPr lang="ja-JP" altLang="en-US" dirty="0" smtClean="0"/>
              <a:t>個に対して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のポートに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ビットを対応させると、スイッチの数が多い場合は、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ポートの数が不足する。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これを解決する方法が、スイッチマトリクスである。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617"/>
            <a:ext cx="3699261" cy="27167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07" y="3081887"/>
            <a:ext cx="3313270" cy="314691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850707" y="24898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ＧＰＩＯ直結のスイッチ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77892" y="52740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ＭｘＮの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スイッチマトリクス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60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回路の構成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3549" y="1743443"/>
            <a:ext cx="5403906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0451124" y="143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ＧＰＩＯ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451124" y="28315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出力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43457" y="43418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19207" y="1805409"/>
            <a:ext cx="5371639" cy="3202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スイッチ</a:t>
            </a:r>
            <a:r>
              <a:rPr lang="en-US" altLang="ja-JP" dirty="0" smtClean="0"/>
              <a:t>12</a:t>
            </a:r>
            <a:r>
              <a:rPr lang="ja-JP" altLang="en-US" dirty="0" smtClean="0"/>
              <a:t>個の状態を、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出力</a:t>
            </a:r>
            <a:r>
              <a:rPr lang="en-US" altLang="ja-JP" dirty="0" smtClean="0"/>
              <a:t>3</a:t>
            </a:r>
            <a:r>
              <a:rPr lang="ja-JP" altLang="en-US" dirty="0" smtClean="0"/>
              <a:t>＋入力</a:t>
            </a:r>
            <a:r>
              <a:rPr lang="en-US" altLang="ja-JP" dirty="0" smtClean="0"/>
              <a:t>4</a:t>
            </a:r>
            <a:r>
              <a:rPr lang="ja-JP" altLang="en-US" dirty="0" smtClean="0"/>
              <a:t>＝７本の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で読み込む。</a:t>
            </a:r>
            <a:endParaRPr lang="en-US" altLang="ja-JP" dirty="0" smtClean="0"/>
          </a:p>
          <a:p>
            <a:r>
              <a:rPr lang="ja-JP" altLang="en-US" dirty="0" smtClean="0"/>
              <a:t>ただし、同時に</a:t>
            </a:r>
            <a:r>
              <a:rPr lang="en-US" altLang="ja-JP" dirty="0" smtClean="0"/>
              <a:t>1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スイッチ入力しか受け付けられない。</a:t>
            </a:r>
            <a:endParaRPr lang="en-US" altLang="ja-JP" dirty="0" smtClean="0"/>
          </a:p>
          <a:p>
            <a:r>
              <a:rPr lang="ja-JP" altLang="en-US" dirty="0" smtClean="0"/>
              <a:t>また、入力、出力の込み入った制御が必要。</a:t>
            </a:r>
            <a:endParaRPr lang="en-US" altLang="ja-JP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251555" y="3840284"/>
            <a:ext cx="300082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</a:p>
          <a:p>
            <a:endParaRPr kumimoji="1" lang="en-US" altLang="ja-JP" sz="1200" dirty="0"/>
          </a:p>
          <a:p>
            <a:r>
              <a:rPr lang="en-US" altLang="ja-JP" sz="1200" dirty="0" smtClean="0"/>
              <a:t>C</a:t>
            </a:r>
          </a:p>
          <a:p>
            <a:endParaRPr kumimoji="1" lang="en-US" altLang="ja-JP" sz="1200" dirty="0"/>
          </a:p>
          <a:p>
            <a:r>
              <a:rPr lang="en-US" altLang="ja-JP" sz="1200" dirty="0" smtClean="0"/>
              <a:t>B</a:t>
            </a:r>
          </a:p>
          <a:p>
            <a:endParaRPr kumimoji="1" lang="en-US" altLang="ja-JP" sz="1200" dirty="0"/>
          </a:p>
          <a:p>
            <a:r>
              <a:rPr lang="en-US" altLang="ja-JP" sz="1200" dirty="0" smtClean="0"/>
              <a:t>A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170409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748705"/>
              </p:ext>
            </p:extLst>
          </p:nvPr>
        </p:nvGraphicFramePr>
        <p:xfrm>
          <a:off x="532916" y="1976999"/>
          <a:ext cx="11329116" cy="3979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2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9184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3279" y="22647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キー入力取り込みの仕組み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118" y="1297119"/>
            <a:ext cx="10515600" cy="4351338"/>
          </a:xfrm>
        </p:spPr>
        <p:txBody>
          <a:bodyPr/>
          <a:lstStyle/>
          <a:p>
            <a:r>
              <a:rPr kumimoji="1" lang="ja-JP" altLang="en-US" dirty="0" smtClean="0"/>
              <a:t>復習）スイッチ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場合（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点の電圧は？）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4" y="2256368"/>
            <a:ext cx="2267519" cy="356618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92" y="2332293"/>
            <a:ext cx="2476500" cy="321945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597" y="2217100"/>
            <a:ext cx="2249955" cy="36447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571" y="2484758"/>
            <a:ext cx="2400300" cy="33147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092461" y="34737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87866" y="34737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０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188752" y="35245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840718" y="35726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196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50" y="63043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キー入力取り込みの仕組み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81" y="1690688"/>
            <a:ext cx="2689661" cy="20172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02" y="1998720"/>
            <a:ext cx="2117791" cy="17092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513" y="2164753"/>
            <a:ext cx="2186751" cy="15431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084" y="2074221"/>
            <a:ext cx="1977727" cy="15749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11" y="4221267"/>
            <a:ext cx="1552378" cy="244146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858" y="4297192"/>
            <a:ext cx="1695449" cy="220408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66" y="4069029"/>
            <a:ext cx="1540354" cy="249523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9066" y="4221267"/>
            <a:ext cx="1643282" cy="2269294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00838" y="179024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55164" y="184197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B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34986" y="197840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</a:t>
            </a:r>
            <a:endParaRPr lang="en-US" altLang="ja-JP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665813" y="20388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D</a:t>
            </a:r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410150" y="1234957"/>
            <a:ext cx="5371639" cy="60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個々のスイッチの動作状況</a:t>
            </a:r>
            <a:endParaRPr lang="en-US" altLang="ja-JP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92461" y="34737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64994" y="53605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85661" y="33134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０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961836" y="53605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０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592893" y="31287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206785" y="51759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551793" y="33134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1303995" y="52145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V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92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296" y="2477343"/>
            <a:ext cx="6415470" cy="28867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3558" y="172178"/>
            <a:ext cx="10515600" cy="1325563"/>
          </a:xfrm>
        </p:spPr>
        <p:txBody>
          <a:bodyPr/>
          <a:lstStyle/>
          <a:p>
            <a:r>
              <a:rPr lang="ja-JP" altLang="en-US" dirty="0"/>
              <a:t>キー入力取り込みの</a:t>
            </a:r>
            <a:r>
              <a:rPr lang="ja-JP" altLang="en-US" dirty="0" smtClean="0"/>
              <a:t>仕組み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895" y="1422953"/>
            <a:ext cx="10515600" cy="4351338"/>
          </a:xfrm>
        </p:spPr>
        <p:txBody>
          <a:bodyPr/>
          <a:lstStyle/>
          <a:p>
            <a:r>
              <a:rPr lang="ja-JP" altLang="en-US" dirty="0"/>
              <a:t>スイッチが</a:t>
            </a:r>
            <a:r>
              <a:rPr lang="en-US" altLang="ja-JP" dirty="0"/>
              <a:t>4</a:t>
            </a:r>
            <a:r>
              <a:rPr lang="ja-JP" altLang="en-US" dirty="0"/>
              <a:t>つ（＝２</a:t>
            </a:r>
            <a:r>
              <a:rPr lang="en-US" altLang="ja-JP" dirty="0"/>
              <a:t>×</a:t>
            </a:r>
            <a:r>
              <a:rPr lang="ja-JP" altLang="en-US" dirty="0"/>
              <a:t>２）の場合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5" y="2043390"/>
            <a:ext cx="3471703" cy="317996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88050" y="6096163"/>
            <a:ext cx="472012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タイムチャートには描いていないが、</a:t>
            </a:r>
            <a:r>
              <a:rPr lang="en-US" altLang="ja-JP" sz="1200" dirty="0" smtClean="0"/>
              <a:t>X</a:t>
            </a:r>
            <a:r>
              <a:rPr lang="ja-JP" altLang="en-US" sz="1200" dirty="0" err="1" smtClean="0"/>
              <a:t>、</a:t>
            </a:r>
            <a:r>
              <a:rPr lang="en-US" altLang="ja-JP" sz="1200" dirty="0" smtClean="0"/>
              <a:t>Y</a:t>
            </a:r>
            <a:r>
              <a:rPr lang="ja-JP" altLang="en-US" sz="1200" dirty="0"/>
              <a:t>共</a:t>
            </a:r>
            <a:r>
              <a:rPr lang="ja-JP" altLang="en-US" sz="1200" dirty="0" smtClean="0"/>
              <a:t>に</a:t>
            </a:r>
            <a:r>
              <a:rPr lang="en-US" altLang="ja-JP" sz="1200" dirty="0" smtClean="0"/>
              <a:t>L</a:t>
            </a:r>
            <a:r>
              <a:rPr lang="ja-JP" altLang="en-US" sz="1200" dirty="0" smtClean="0"/>
              <a:t>としているとき、</a:t>
            </a:r>
            <a:r>
              <a:rPr lang="en-US" altLang="ja-JP" sz="1200" dirty="0" smtClean="0"/>
              <a:t>A</a:t>
            </a:r>
            <a:r>
              <a:rPr lang="ja-JP" altLang="en-US" sz="1200" dirty="0" smtClean="0"/>
              <a:t>もしくは</a:t>
            </a:r>
            <a:r>
              <a:rPr lang="en-US" altLang="ja-JP" sz="1200" dirty="0" smtClean="0"/>
              <a:t>B</a:t>
            </a:r>
            <a:r>
              <a:rPr lang="ja-JP" altLang="en-US" sz="1200" dirty="0" smtClean="0"/>
              <a:t>のどちら</a:t>
            </a:r>
            <a:r>
              <a:rPr lang="ja-JP" altLang="en-US" sz="1200" dirty="0"/>
              <a:t>か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L</a:t>
            </a:r>
            <a:r>
              <a:rPr lang="ja-JP" altLang="en-US" sz="1200" dirty="0" smtClean="0"/>
              <a:t>になっていれば、</a:t>
            </a:r>
            <a:endParaRPr lang="en-US" altLang="ja-JP" sz="1200" dirty="0" smtClean="0"/>
          </a:p>
          <a:p>
            <a:r>
              <a:rPr lang="ja-JP" altLang="en-US" sz="1200" dirty="0" smtClean="0"/>
              <a:t>いずれかのスイッチを押したことを検出できる。</a:t>
            </a:r>
            <a:endParaRPr kumimoji="1" lang="ja-JP" altLang="en-US" sz="1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1476" y="5495999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4</a:t>
            </a:r>
            <a:r>
              <a:rPr lang="ja-JP" altLang="en-US" dirty="0" smtClean="0">
                <a:solidFill>
                  <a:srgbClr val="FF0000"/>
                </a:solidFill>
              </a:rPr>
              <a:t>個のスイッチ状態の読み取りに対して、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en-US" altLang="ja-JP" dirty="0" smtClean="0">
                <a:solidFill>
                  <a:srgbClr val="FF0000"/>
                </a:solidFill>
              </a:rPr>
              <a:t>4</a:t>
            </a:r>
            <a:r>
              <a:rPr lang="ja-JP" altLang="en-US" dirty="0" smtClean="0">
                <a:solidFill>
                  <a:srgbClr val="FF0000"/>
                </a:solidFill>
              </a:rPr>
              <a:t>本のＧＰＩＯを使うことは、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メリットがありません</a:t>
            </a:r>
            <a:r>
              <a:rPr kumimoji="1" lang="ja-JP" altLang="en-US" dirty="0">
                <a:solidFill>
                  <a:srgbClr val="FF0000"/>
                </a:solidFill>
              </a:rPr>
              <a:t>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741476" y="2100452"/>
            <a:ext cx="1059971" cy="25908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9238393" y="1999862"/>
            <a:ext cx="1922297" cy="382889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9433245" y="5196374"/>
            <a:ext cx="2078174" cy="732232"/>
          </a:xfrm>
          <a:prstGeom prst="wedgeRectCallout">
            <a:avLst>
              <a:gd name="adj1" fmla="val -31844"/>
              <a:gd name="adj2" fmla="val -93150"/>
            </a:avLst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200" dirty="0"/>
              <a:t>X</a:t>
            </a:r>
            <a:r>
              <a:rPr lang="ja-JP" altLang="en-US" sz="1200" dirty="0" err="1"/>
              <a:t>、</a:t>
            </a:r>
            <a:r>
              <a:rPr lang="en-US" altLang="ja-JP" sz="1200" dirty="0"/>
              <a:t>Y</a:t>
            </a:r>
            <a:r>
              <a:rPr lang="ja-JP" altLang="en-US" sz="1200" dirty="0"/>
              <a:t>共</a:t>
            </a:r>
            <a:r>
              <a:rPr lang="ja-JP" altLang="en-US" sz="1200" dirty="0" smtClean="0"/>
              <a:t>に</a:t>
            </a:r>
            <a:r>
              <a:rPr lang="en-US" altLang="ja-JP" sz="1200" dirty="0" smtClean="0"/>
              <a:t>H</a:t>
            </a:r>
            <a:r>
              <a:rPr lang="ja-JP" altLang="en-US" sz="1200" dirty="0" smtClean="0"/>
              <a:t>を出力し、</a:t>
            </a:r>
            <a:r>
              <a:rPr lang="en-US" altLang="ja-JP" sz="1200" dirty="0" smtClean="0"/>
              <a:t>A</a:t>
            </a:r>
            <a:r>
              <a:rPr lang="ja-JP" altLang="en-US" sz="1200" dirty="0" smtClean="0"/>
              <a:t>と</a:t>
            </a:r>
            <a:r>
              <a:rPr lang="en-US" altLang="ja-JP" sz="1200" dirty="0" smtClean="0"/>
              <a:t>B</a:t>
            </a:r>
            <a:r>
              <a:rPr lang="ja-JP" altLang="en-US" sz="1200" dirty="0" smtClean="0"/>
              <a:t>を読み込む。</a:t>
            </a:r>
            <a:endParaRPr lang="en-US" altLang="ja-JP" sz="1200" dirty="0" smtClean="0"/>
          </a:p>
          <a:p>
            <a:r>
              <a:rPr lang="en-US" altLang="ja-JP" sz="1200" dirty="0" smtClean="0"/>
              <a:t>A</a:t>
            </a:r>
            <a:r>
              <a:rPr lang="ja-JP" altLang="en-US" sz="1200" dirty="0" err="1" smtClean="0"/>
              <a:t>、</a:t>
            </a:r>
            <a:r>
              <a:rPr lang="en-US" altLang="ja-JP" sz="1200" dirty="0" smtClean="0"/>
              <a:t>B</a:t>
            </a:r>
            <a:r>
              <a:rPr lang="ja-JP" altLang="en-US" sz="1200" dirty="0" smtClean="0"/>
              <a:t>共に</a:t>
            </a:r>
            <a:r>
              <a:rPr lang="en-US" altLang="ja-JP" sz="1200" dirty="0" smtClean="0"/>
              <a:t>H</a:t>
            </a:r>
            <a:r>
              <a:rPr lang="ja-JP" altLang="en-US" sz="1200" dirty="0" smtClean="0"/>
              <a:t>で、スイッチの押下</a:t>
            </a:r>
            <a:r>
              <a:rPr lang="ja-JP" altLang="en-US" sz="1200" dirty="0"/>
              <a:t>状態は読み込めない</a:t>
            </a:r>
            <a:r>
              <a:rPr lang="ja-JP" altLang="en-US" sz="1200" dirty="0" smtClean="0"/>
              <a:t>。</a:t>
            </a:r>
            <a:endParaRPr kumimoji="1" lang="ja-JP" altLang="en-US" sz="1200" dirty="0"/>
          </a:p>
        </p:txBody>
      </p:sp>
      <p:sp>
        <p:nvSpPr>
          <p:cNvPr id="14" name="角丸四角形 13"/>
          <p:cNvSpPr/>
          <p:nvPr/>
        </p:nvSpPr>
        <p:spPr>
          <a:xfrm>
            <a:off x="7396048" y="2050185"/>
            <a:ext cx="1662858" cy="3800338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7096505" y="1094151"/>
            <a:ext cx="4005508" cy="772134"/>
          </a:xfrm>
          <a:prstGeom prst="wedgeRectCallout">
            <a:avLst>
              <a:gd name="adj1" fmla="val -22930"/>
              <a:gd name="adj2" fmla="val 8943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200" dirty="0"/>
              <a:t>X</a:t>
            </a:r>
            <a:r>
              <a:rPr lang="ja-JP" altLang="en-US" sz="1200" dirty="0"/>
              <a:t>に０</a:t>
            </a:r>
            <a:r>
              <a:rPr lang="en-US" altLang="ja-JP" sz="1200" dirty="0"/>
              <a:t>V</a:t>
            </a:r>
            <a:r>
              <a:rPr lang="ja-JP" altLang="en-US" sz="1200" dirty="0" err="1"/>
              <a:t>、</a:t>
            </a:r>
            <a:r>
              <a:rPr lang="en-US" altLang="ja-JP" sz="1200" dirty="0"/>
              <a:t>Y</a:t>
            </a:r>
            <a:r>
              <a:rPr lang="ja-JP" altLang="en-US" sz="1200" dirty="0" smtClean="0"/>
              <a:t>に</a:t>
            </a:r>
            <a:r>
              <a:rPr lang="en-US" altLang="ja-JP" sz="1200" dirty="0" smtClean="0"/>
              <a:t>H</a:t>
            </a:r>
            <a:r>
              <a:rPr lang="ja-JP" altLang="en-US" sz="1200" dirty="0" smtClean="0"/>
              <a:t>を</a:t>
            </a:r>
            <a:r>
              <a:rPr lang="ja-JP" altLang="en-US" sz="1200" dirty="0"/>
              <a:t>出力し、</a:t>
            </a:r>
            <a:r>
              <a:rPr lang="en-US" altLang="ja-JP" sz="1200" dirty="0"/>
              <a:t>A</a:t>
            </a:r>
            <a:r>
              <a:rPr lang="ja-JP" altLang="en-US" sz="1200" dirty="0"/>
              <a:t>と</a:t>
            </a:r>
            <a:r>
              <a:rPr lang="en-US" altLang="ja-JP" sz="1200" dirty="0"/>
              <a:t>B</a:t>
            </a:r>
            <a:r>
              <a:rPr lang="ja-JP" altLang="en-US" sz="1200" dirty="0"/>
              <a:t>を読み込む。</a:t>
            </a:r>
            <a:endParaRPr lang="en-US" altLang="ja-JP" sz="1200" dirty="0"/>
          </a:p>
          <a:p>
            <a:r>
              <a:rPr lang="ja-JP" altLang="en-US" sz="1200" dirty="0"/>
              <a:t>　　</a:t>
            </a:r>
            <a:r>
              <a:rPr lang="en-US" altLang="ja-JP" sz="1200" dirty="0"/>
              <a:t>A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L</a:t>
            </a:r>
            <a:r>
              <a:rPr lang="ja-JP" altLang="en-US" sz="1200" dirty="0" err="1" smtClean="0"/>
              <a:t>、</a:t>
            </a:r>
            <a:r>
              <a:rPr lang="en-US" altLang="ja-JP" sz="1200" dirty="0"/>
              <a:t>B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H</a:t>
            </a:r>
            <a:r>
              <a:rPr lang="ja-JP" altLang="en-US" sz="1200" dirty="0" smtClean="0"/>
              <a:t>なら</a:t>
            </a:r>
            <a:r>
              <a:rPr lang="ja-JP" altLang="en-US" sz="1200" dirty="0"/>
              <a:t>、</a:t>
            </a:r>
            <a:r>
              <a:rPr lang="en-US" altLang="ja-JP" sz="1200" dirty="0"/>
              <a:t>SW1</a:t>
            </a:r>
            <a:r>
              <a:rPr lang="ja-JP" altLang="en-US" sz="1200" dirty="0"/>
              <a:t>が押されて</a:t>
            </a:r>
            <a:r>
              <a:rPr lang="ja-JP" altLang="en-US" sz="1200" dirty="0" smtClean="0"/>
              <a:t>いると判別する。</a:t>
            </a:r>
            <a:endParaRPr lang="en-US" altLang="ja-JP" sz="1200" dirty="0"/>
          </a:p>
          <a:p>
            <a:r>
              <a:rPr lang="ja-JP" altLang="en-US" sz="1200" dirty="0"/>
              <a:t>　　</a:t>
            </a:r>
            <a:r>
              <a:rPr lang="en-US" altLang="ja-JP" sz="1200" dirty="0"/>
              <a:t>A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H</a:t>
            </a:r>
            <a:r>
              <a:rPr lang="ja-JP" altLang="en-US" sz="1200" dirty="0" err="1" smtClean="0"/>
              <a:t>、</a:t>
            </a:r>
            <a:r>
              <a:rPr lang="en-US" altLang="ja-JP" sz="1200" dirty="0"/>
              <a:t>B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L</a:t>
            </a:r>
            <a:r>
              <a:rPr lang="ja-JP" altLang="en-US" sz="1200" dirty="0" smtClean="0"/>
              <a:t>なら</a:t>
            </a:r>
            <a:r>
              <a:rPr lang="ja-JP" altLang="en-US" sz="1200" dirty="0"/>
              <a:t>、</a:t>
            </a:r>
            <a:r>
              <a:rPr lang="en-US" altLang="ja-JP" sz="1200" dirty="0"/>
              <a:t>SW3</a:t>
            </a:r>
            <a:r>
              <a:rPr lang="ja-JP" altLang="en-US" sz="1200" dirty="0"/>
              <a:t>が押されて</a:t>
            </a:r>
            <a:r>
              <a:rPr lang="ja-JP" altLang="en-US" sz="1200" dirty="0" smtClean="0"/>
              <a:t>いると判別する。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6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737" y="284924"/>
            <a:ext cx="10515600" cy="4351338"/>
          </a:xfrm>
        </p:spPr>
        <p:txBody>
          <a:bodyPr/>
          <a:lstStyle/>
          <a:p>
            <a:r>
              <a:rPr kumimoji="1" lang="ja-JP" altLang="en-US" dirty="0" smtClean="0"/>
              <a:t>４ｘ３スイッチマトリクスの場合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29" y="793838"/>
            <a:ext cx="9070126" cy="580737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3" y="1574647"/>
            <a:ext cx="2765035" cy="3055243"/>
          </a:xfrm>
          <a:prstGeom prst="rect">
            <a:avLst/>
          </a:prstGeom>
        </p:spPr>
      </p:pic>
      <p:sp>
        <p:nvSpPr>
          <p:cNvPr id="4" name="四角形吹き出し 3"/>
          <p:cNvSpPr/>
          <p:nvPr/>
        </p:nvSpPr>
        <p:spPr>
          <a:xfrm>
            <a:off x="4748604" y="2714525"/>
            <a:ext cx="1181622" cy="775486"/>
          </a:xfrm>
          <a:prstGeom prst="wedgeRectCallout">
            <a:avLst>
              <a:gd name="adj1" fmla="val -20833"/>
              <a:gd name="adj2" fmla="val -260549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050" dirty="0" smtClean="0"/>
              <a:t>X</a:t>
            </a:r>
            <a:r>
              <a:rPr kumimoji="1" lang="ja-JP" altLang="en-US" sz="1050" dirty="0" smtClean="0"/>
              <a:t>を</a:t>
            </a:r>
            <a:r>
              <a:rPr kumimoji="1" lang="en-US" altLang="ja-JP" sz="1050" dirty="0" smtClean="0"/>
              <a:t>L</a:t>
            </a:r>
            <a:r>
              <a:rPr kumimoji="1" lang="ja-JP" altLang="en-US" sz="1050" dirty="0" smtClean="0"/>
              <a:t>にして、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１，４，７，＊を調べる</a:t>
            </a:r>
            <a:endParaRPr kumimoji="1" lang="ja-JP" altLang="en-US" sz="1050" dirty="0"/>
          </a:p>
        </p:txBody>
      </p:sp>
      <p:sp>
        <p:nvSpPr>
          <p:cNvPr id="6" name="角丸四角形 5"/>
          <p:cNvSpPr/>
          <p:nvPr/>
        </p:nvSpPr>
        <p:spPr>
          <a:xfrm>
            <a:off x="4427415" y="672522"/>
            <a:ext cx="2474426" cy="59286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6980096" y="672522"/>
            <a:ext cx="2343235" cy="592869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7760905" y="1939039"/>
            <a:ext cx="1181622" cy="775486"/>
          </a:xfrm>
          <a:prstGeom prst="wedgeRectCallout">
            <a:avLst>
              <a:gd name="adj1" fmla="val -34613"/>
              <a:gd name="adj2" fmla="val -129715"/>
            </a:avLst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100" dirty="0"/>
              <a:t>Y</a:t>
            </a:r>
            <a:r>
              <a:rPr kumimoji="1" lang="ja-JP" altLang="en-US" sz="1100" dirty="0" smtClean="0"/>
              <a:t>を</a:t>
            </a:r>
            <a:r>
              <a:rPr kumimoji="1" lang="en-US" altLang="ja-JP" sz="1100" dirty="0" smtClean="0"/>
              <a:t>L</a:t>
            </a:r>
            <a:r>
              <a:rPr kumimoji="1" lang="ja-JP" altLang="en-US" sz="1100" dirty="0" smtClean="0"/>
              <a:t>にして、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２，５，８，０を調べる</a:t>
            </a:r>
            <a:endParaRPr kumimoji="1" lang="ja-JP" altLang="en-US" sz="1100" dirty="0"/>
          </a:p>
        </p:txBody>
      </p:sp>
      <p:sp>
        <p:nvSpPr>
          <p:cNvPr id="9" name="角丸四角形 8"/>
          <p:cNvSpPr/>
          <p:nvPr/>
        </p:nvSpPr>
        <p:spPr>
          <a:xfrm>
            <a:off x="9401586" y="672522"/>
            <a:ext cx="2538621" cy="592869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10377781" y="3102268"/>
            <a:ext cx="1181622" cy="775486"/>
          </a:xfrm>
          <a:prstGeom prst="wedgeRectCallout">
            <a:avLst>
              <a:gd name="adj1" fmla="val -36733"/>
              <a:gd name="adj2" fmla="val -246013"/>
            </a:avLst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100" dirty="0" smtClean="0"/>
              <a:t>Z</a:t>
            </a:r>
            <a:r>
              <a:rPr kumimoji="1" lang="ja-JP" altLang="en-US" sz="1100" dirty="0" smtClean="0"/>
              <a:t>を</a:t>
            </a:r>
            <a:r>
              <a:rPr kumimoji="1" lang="en-US" altLang="ja-JP" sz="1100" dirty="0" smtClean="0"/>
              <a:t>L</a:t>
            </a:r>
            <a:r>
              <a:rPr kumimoji="1" lang="ja-JP" altLang="en-US" sz="1100" dirty="0" smtClean="0"/>
              <a:t>にして、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３，６，９，＃を調べる</a:t>
            </a:r>
            <a:endParaRPr kumimoji="1" lang="ja-JP" altLang="en-US" sz="1100" dirty="0"/>
          </a:p>
        </p:txBody>
      </p:sp>
      <p:sp>
        <p:nvSpPr>
          <p:cNvPr id="11" name="四角形吹き出し 10"/>
          <p:cNvSpPr/>
          <p:nvPr/>
        </p:nvSpPr>
        <p:spPr>
          <a:xfrm>
            <a:off x="10377781" y="3102268"/>
            <a:ext cx="1181622" cy="775486"/>
          </a:xfrm>
          <a:prstGeom prst="wedgeRectCallout">
            <a:avLst>
              <a:gd name="adj1" fmla="val -36733"/>
              <a:gd name="adj2" fmla="val 262790"/>
            </a:avLst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100" dirty="0" smtClean="0"/>
              <a:t>Z</a:t>
            </a:r>
            <a:r>
              <a:rPr kumimoji="1" lang="ja-JP" altLang="en-US" sz="1100" dirty="0" smtClean="0"/>
              <a:t>を</a:t>
            </a:r>
            <a:r>
              <a:rPr kumimoji="1" lang="en-US" altLang="ja-JP" sz="1100" dirty="0" smtClean="0"/>
              <a:t>L</a:t>
            </a:r>
            <a:r>
              <a:rPr kumimoji="1" lang="ja-JP" altLang="en-US" sz="1100" dirty="0" smtClean="0"/>
              <a:t>にして、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３，６，９，＃を調べる</a:t>
            </a:r>
            <a:endParaRPr kumimoji="1" lang="ja-JP" altLang="en-US" sz="1100" dirty="0"/>
          </a:p>
        </p:txBody>
      </p:sp>
      <p:sp>
        <p:nvSpPr>
          <p:cNvPr id="12" name="四角形吹き出し 11"/>
          <p:cNvSpPr/>
          <p:nvPr/>
        </p:nvSpPr>
        <p:spPr>
          <a:xfrm>
            <a:off x="7760905" y="1939039"/>
            <a:ext cx="1181622" cy="775486"/>
          </a:xfrm>
          <a:prstGeom prst="wedgeRectCallout">
            <a:avLst>
              <a:gd name="adj1" fmla="val -42033"/>
              <a:gd name="adj2" fmla="val 408163"/>
            </a:avLst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100" dirty="0"/>
              <a:t>Y</a:t>
            </a:r>
            <a:r>
              <a:rPr kumimoji="1" lang="ja-JP" altLang="en-US" sz="1100" dirty="0" smtClean="0"/>
              <a:t>を</a:t>
            </a:r>
            <a:r>
              <a:rPr kumimoji="1" lang="en-US" altLang="ja-JP" sz="1100" dirty="0" smtClean="0"/>
              <a:t>L</a:t>
            </a:r>
            <a:r>
              <a:rPr kumimoji="1" lang="ja-JP" altLang="en-US" sz="1100" dirty="0" smtClean="0"/>
              <a:t>にして、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２，５，８，０を調べる</a:t>
            </a:r>
            <a:endParaRPr kumimoji="1" lang="ja-JP" altLang="en-US" sz="1100" dirty="0"/>
          </a:p>
        </p:txBody>
      </p:sp>
      <p:sp>
        <p:nvSpPr>
          <p:cNvPr id="13" name="四角形吹き出し 12"/>
          <p:cNvSpPr/>
          <p:nvPr/>
        </p:nvSpPr>
        <p:spPr>
          <a:xfrm>
            <a:off x="4750033" y="2714525"/>
            <a:ext cx="1181622" cy="775486"/>
          </a:xfrm>
          <a:prstGeom prst="wedgeRectCallout">
            <a:avLst>
              <a:gd name="adj1" fmla="val 20510"/>
              <a:gd name="adj2" fmla="val 306404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050" dirty="0" smtClean="0"/>
              <a:t>X</a:t>
            </a:r>
            <a:r>
              <a:rPr kumimoji="1" lang="ja-JP" altLang="en-US" sz="1050" dirty="0" smtClean="0"/>
              <a:t>を</a:t>
            </a:r>
            <a:r>
              <a:rPr kumimoji="1" lang="en-US" altLang="ja-JP" sz="1050" dirty="0" smtClean="0"/>
              <a:t>L</a:t>
            </a:r>
            <a:r>
              <a:rPr kumimoji="1" lang="ja-JP" altLang="en-US" sz="1050" dirty="0" smtClean="0"/>
              <a:t>にして、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１，４，７，＊を調べる</a:t>
            </a:r>
            <a:endParaRPr kumimoji="1" lang="ja-JP" altLang="en-US" sz="1050" dirty="0"/>
          </a:p>
        </p:txBody>
      </p:sp>
      <p:sp>
        <p:nvSpPr>
          <p:cNvPr id="14" name="四角形吹き出し 13"/>
          <p:cNvSpPr/>
          <p:nvPr/>
        </p:nvSpPr>
        <p:spPr>
          <a:xfrm>
            <a:off x="1307462" y="4843253"/>
            <a:ext cx="1448263" cy="775486"/>
          </a:xfrm>
          <a:prstGeom prst="wedgeRectCallout">
            <a:avLst>
              <a:gd name="adj1" fmla="val 99595"/>
              <a:gd name="adj2" fmla="val -195939"/>
            </a:avLst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050" dirty="0" smtClean="0"/>
              <a:t>ヒトの操作は、図のようなきれいな順番ではないことに注意。</a:t>
            </a:r>
            <a:endParaRPr kumimoji="1" lang="ja-JP" altLang="en-US" sz="1050" dirty="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14338" y="2524125"/>
            <a:ext cx="1575205" cy="3333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374737" y="2524125"/>
            <a:ext cx="39601" cy="17526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735527" y="2652713"/>
            <a:ext cx="1295046" cy="2759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695326" y="2663640"/>
            <a:ext cx="40202" cy="161308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990339" y="2797672"/>
            <a:ext cx="999204" cy="207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990340" y="2808599"/>
            <a:ext cx="26176" cy="15395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33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1396552" y="336100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2224" y="209805"/>
            <a:ext cx="10515600" cy="541794"/>
          </a:xfrm>
        </p:spPr>
        <p:txBody>
          <a:bodyPr>
            <a:normAutofit/>
          </a:bodyPr>
          <a:lstStyle/>
          <a:p>
            <a:r>
              <a:rPr lang="ja-JP" altLang="en-US" dirty="0"/>
              <a:t>押下</a:t>
            </a:r>
            <a:r>
              <a:rPr lang="ja-JP" altLang="en-US" dirty="0" smtClean="0"/>
              <a:t>キー判別のフローチャート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keypad_getkey</a:t>
            </a:r>
            <a:r>
              <a:rPr lang="ja-JP" altLang="en-US" dirty="0" smtClean="0"/>
              <a:t>の動作の流れ）</a:t>
            </a:r>
            <a:endParaRPr kumimoji="1" lang="ja-JP" altLang="en-US" dirty="0"/>
          </a:p>
        </p:txBody>
      </p:sp>
      <p:sp>
        <p:nvSpPr>
          <p:cNvPr id="4" name="フローチャート: 端子 3"/>
          <p:cNvSpPr/>
          <p:nvPr/>
        </p:nvSpPr>
        <p:spPr>
          <a:xfrm>
            <a:off x="889347" y="844943"/>
            <a:ext cx="1077239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はじめ</a:t>
            </a:r>
            <a:endParaRPr kumimoji="1" lang="ja-JP" altLang="en-US" dirty="0"/>
          </a:p>
        </p:txBody>
      </p:sp>
      <p:sp>
        <p:nvSpPr>
          <p:cNvPr id="5" name="フローチャート: 処理 4"/>
          <p:cNvSpPr/>
          <p:nvPr/>
        </p:nvSpPr>
        <p:spPr>
          <a:xfrm>
            <a:off x="507303" y="1372163"/>
            <a:ext cx="1841326" cy="41223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X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6" name="フローチャート: 処理 5"/>
          <p:cNvSpPr/>
          <p:nvPr/>
        </p:nvSpPr>
        <p:spPr>
          <a:xfrm>
            <a:off x="512524" y="2124851"/>
            <a:ext cx="1841326" cy="41223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ABCD</a:t>
            </a:r>
            <a:r>
              <a:rPr kumimoji="1" lang="ja-JP" altLang="en-US" dirty="0" smtClean="0"/>
              <a:t>を読む</a:t>
            </a:r>
            <a:endParaRPr kumimoji="1" lang="ja-JP" altLang="en-US" dirty="0"/>
          </a:p>
        </p:txBody>
      </p:sp>
      <p:sp>
        <p:nvSpPr>
          <p:cNvPr id="7" name="フローチャート: 判断 6"/>
          <p:cNvSpPr/>
          <p:nvPr/>
        </p:nvSpPr>
        <p:spPr>
          <a:xfrm>
            <a:off x="106470" y="2786478"/>
            <a:ext cx="2642991" cy="503293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どれか？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04442" y="40489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45713" y="472065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31285" y="541618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D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59791" y="6031004"/>
            <a:ext cx="11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それ以外</a:t>
            </a:r>
            <a:endParaRPr kumimoji="1" lang="ja-JP" altLang="en-US" dirty="0"/>
          </a:p>
        </p:txBody>
      </p:sp>
      <p:cxnSp>
        <p:nvCxnSpPr>
          <p:cNvPr id="18" name="直線コネクタ 17"/>
          <p:cNvCxnSpPr>
            <a:stCxn id="7" idx="2"/>
          </p:cNvCxnSpPr>
          <p:nvPr/>
        </p:nvCxnSpPr>
        <p:spPr>
          <a:xfrm>
            <a:off x="1427966" y="3289771"/>
            <a:ext cx="17747" cy="314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683002" y="15708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>
            <a:off x="1422424" y="3643567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1413888" y="4371058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H="1">
            <a:off x="1410488" y="5046857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H="1">
            <a:off x="1436839" y="5736846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ローチャート: 結合子 30"/>
          <p:cNvSpPr/>
          <p:nvPr/>
        </p:nvSpPr>
        <p:spPr>
          <a:xfrm>
            <a:off x="2767209" y="6171736"/>
            <a:ext cx="526094" cy="4572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１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stCxn id="31" idx="2"/>
          </p:cNvCxnSpPr>
          <p:nvPr/>
        </p:nvCxnSpPr>
        <p:spPr>
          <a:xfrm flipH="1">
            <a:off x="1459792" y="6400336"/>
            <a:ext cx="1307417" cy="35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フローチャート: 結合子 33"/>
          <p:cNvSpPr/>
          <p:nvPr/>
        </p:nvSpPr>
        <p:spPr>
          <a:xfrm>
            <a:off x="5357485" y="751599"/>
            <a:ext cx="526094" cy="4572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１</a:t>
            </a:r>
            <a:endParaRPr kumimoji="1" lang="ja-JP" altLang="en-US" dirty="0"/>
          </a:p>
        </p:txBody>
      </p:sp>
      <p:cxnSp>
        <p:nvCxnSpPr>
          <p:cNvPr id="35" name="直線コネクタ 34"/>
          <p:cNvCxnSpPr>
            <a:stCxn id="4" idx="2"/>
            <a:endCxn id="5" idx="0"/>
          </p:cNvCxnSpPr>
          <p:nvPr/>
        </p:nvCxnSpPr>
        <p:spPr>
          <a:xfrm flipH="1">
            <a:off x="1427966" y="1146695"/>
            <a:ext cx="1" cy="22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5" idx="2"/>
            <a:endCxn id="6" idx="0"/>
          </p:cNvCxnSpPr>
          <p:nvPr/>
        </p:nvCxnSpPr>
        <p:spPr>
          <a:xfrm>
            <a:off x="1427966" y="1784395"/>
            <a:ext cx="5221" cy="34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6" idx="2"/>
            <a:endCxn id="7" idx="0"/>
          </p:cNvCxnSpPr>
          <p:nvPr/>
        </p:nvCxnSpPr>
        <p:spPr>
          <a:xfrm flipH="1">
            <a:off x="1427966" y="2537083"/>
            <a:ext cx="5221" cy="24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フローチャート: 端子 43"/>
          <p:cNvSpPr/>
          <p:nvPr/>
        </p:nvSpPr>
        <p:spPr>
          <a:xfrm>
            <a:off x="2353850" y="4189053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 smtClean="0"/>
              <a:t>7</a:t>
            </a:r>
            <a:endParaRPr kumimoji="1" lang="ja-JP" altLang="en-US" dirty="0"/>
          </a:p>
        </p:txBody>
      </p:sp>
      <p:sp>
        <p:nvSpPr>
          <p:cNvPr id="45" name="フローチャート: 端子 44"/>
          <p:cNvSpPr/>
          <p:nvPr/>
        </p:nvSpPr>
        <p:spPr>
          <a:xfrm>
            <a:off x="2344454" y="4880099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は４</a:t>
            </a:r>
            <a:endParaRPr kumimoji="1" lang="ja-JP" altLang="en-US" dirty="0"/>
          </a:p>
        </p:txBody>
      </p:sp>
      <p:sp>
        <p:nvSpPr>
          <p:cNvPr id="46" name="フローチャート: 端子 45"/>
          <p:cNvSpPr/>
          <p:nvPr/>
        </p:nvSpPr>
        <p:spPr>
          <a:xfrm>
            <a:off x="2363044" y="5553051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は１</a:t>
            </a:r>
            <a:endParaRPr kumimoji="1" lang="ja-JP" altLang="en-US" dirty="0"/>
          </a:p>
        </p:txBody>
      </p:sp>
      <p:sp>
        <p:nvSpPr>
          <p:cNvPr id="47" name="フローチャート: 端子 46"/>
          <p:cNvSpPr/>
          <p:nvPr/>
        </p:nvSpPr>
        <p:spPr>
          <a:xfrm>
            <a:off x="2336693" y="3409251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押下キーは</a:t>
            </a:r>
            <a:r>
              <a:rPr lang="ja-JP" altLang="en-US" dirty="0" smtClean="0"/>
              <a:t>＃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594660" y="348566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49" name="フローチャート: 処理 48"/>
          <p:cNvSpPr/>
          <p:nvPr/>
        </p:nvSpPr>
        <p:spPr>
          <a:xfrm>
            <a:off x="4705411" y="1496819"/>
            <a:ext cx="1841326" cy="41223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Y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50" name="フローチャート: 処理 49"/>
          <p:cNvSpPr/>
          <p:nvPr/>
        </p:nvSpPr>
        <p:spPr>
          <a:xfrm>
            <a:off x="4710632" y="2249507"/>
            <a:ext cx="1841326" cy="41223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ABCD</a:t>
            </a:r>
            <a:r>
              <a:rPr kumimoji="1" lang="ja-JP" altLang="en-US" dirty="0" smtClean="0"/>
              <a:t>を読む</a:t>
            </a:r>
            <a:endParaRPr kumimoji="1" lang="ja-JP" altLang="en-US" dirty="0"/>
          </a:p>
        </p:txBody>
      </p:sp>
      <p:sp>
        <p:nvSpPr>
          <p:cNvPr id="51" name="フローチャート: 判断 50"/>
          <p:cNvSpPr/>
          <p:nvPr/>
        </p:nvSpPr>
        <p:spPr>
          <a:xfrm>
            <a:off x="4304578" y="2911134"/>
            <a:ext cx="2642991" cy="503293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どれか？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602550" y="417356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</a:t>
            </a:r>
            <a:endParaRPr kumimoji="1" lang="ja-JP" altLang="en-US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643821" y="484531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29393" y="554084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D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657899" y="6155660"/>
            <a:ext cx="11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それ以外</a:t>
            </a:r>
            <a:endParaRPr kumimoji="1" lang="ja-JP" altLang="en-US" dirty="0"/>
          </a:p>
        </p:txBody>
      </p:sp>
      <p:cxnSp>
        <p:nvCxnSpPr>
          <p:cNvPr id="56" name="直線コネクタ 55"/>
          <p:cNvCxnSpPr>
            <a:stCxn id="51" idx="2"/>
          </p:cNvCxnSpPr>
          <p:nvPr/>
        </p:nvCxnSpPr>
        <p:spPr>
          <a:xfrm>
            <a:off x="5626074" y="3414427"/>
            <a:ext cx="17747" cy="314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 flipH="1">
            <a:off x="5620532" y="3768223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 flipH="1">
            <a:off x="5611996" y="4495714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H="1">
            <a:off x="5608596" y="5171513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634947" y="5861502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フローチャート: 結合子 60"/>
          <p:cNvSpPr/>
          <p:nvPr/>
        </p:nvSpPr>
        <p:spPr>
          <a:xfrm>
            <a:off x="6919001" y="6263995"/>
            <a:ext cx="508347" cy="4572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２</a:t>
            </a:r>
            <a:endParaRPr kumimoji="1" lang="ja-JP" altLang="en-US" dirty="0"/>
          </a:p>
        </p:txBody>
      </p:sp>
      <p:cxnSp>
        <p:nvCxnSpPr>
          <p:cNvPr id="62" name="直線コネクタ 61"/>
          <p:cNvCxnSpPr/>
          <p:nvPr/>
        </p:nvCxnSpPr>
        <p:spPr>
          <a:xfrm flipH="1">
            <a:off x="5657900" y="6475040"/>
            <a:ext cx="1307417" cy="35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stCxn id="49" idx="2"/>
            <a:endCxn id="50" idx="0"/>
          </p:cNvCxnSpPr>
          <p:nvPr/>
        </p:nvCxnSpPr>
        <p:spPr>
          <a:xfrm>
            <a:off x="5626074" y="1909051"/>
            <a:ext cx="5221" cy="34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0" idx="2"/>
            <a:endCxn id="51" idx="0"/>
          </p:cNvCxnSpPr>
          <p:nvPr/>
        </p:nvCxnSpPr>
        <p:spPr>
          <a:xfrm flipH="1">
            <a:off x="5626074" y="2661739"/>
            <a:ext cx="5221" cy="24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フローチャート: 端子 64"/>
          <p:cNvSpPr/>
          <p:nvPr/>
        </p:nvSpPr>
        <p:spPr>
          <a:xfrm>
            <a:off x="6551958" y="4313709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 smtClean="0"/>
              <a:t>8</a:t>
            </a:r>
            <a:endParaRPr kumimoji="1" lang="ja-JP" altLang="en-US" dirty="0"/>
          </a:p>
        </p:txBody>
      </p:sp>
      <p:sp>
        <p:nvSpPr>
          <p:cNvPr id="66" name="フローチャート: 端子 65"/>
          <p:cNvSpPr/>
          <p:nvPr/>
        </p:nvSpPr>
        <p:spPr>
          <a:xfrm>
            <a:off x="6542562" y="5004755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67" name="フローチャート: 端子 66"/>
          <p:cNvSpPr/>
          <p:nvPr/>
        </p:nvSpPr>
        <p:spPr>
          <a:xfrm>
            <a:off x="6561152" y="5677707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68" name="フローチャート: 端子 67"/>
          <p:cNvSpPr/>
          <p:nvPr/>
        </p:nvSpPr>
        <p:spPr>
          <a:xfrm>
            <a:off x="6534801" y="3533907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69" name="直線コネクタ 68"/>
          <p:cNvCxnSpPr>
            <a:stCxn id="34" idx="4"/>
            <a:endCxn id="49" idx="0"/>
          </p:cNvCxnSpPr>
          <p:nvPr/>
        </p:nvCxnSpPr>
        <p:spPr>
          <a:xfrm>
            <a:off x="5620532" y="1208799"/>
            <a:ext cx="5542" cy="288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9142628" y="152263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ローチャート: 結合子 73"/>
          <p:cNvSpPr/>
          <p:nvPr/>
        </p:nvSpPr>
        <p:spPr>
          <a:xfrm>
            <a:off x="8817111" y="703355"/>
            <a:ext cx="526094" cy="4572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２</a:t>
            </a:r>
            <a:endParaRPr kumimoji="1" lang="ja-JP" altLang="en-US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054286" y="343741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76" name="フローチャート: 処理 75"/>
          <p:cNvSpPr/>
          <p:nvPr/>
        </p:nvSpPr>
        <p:spPr>
          <a:xfrm>
            <a:off x="8165037" y="1448575"/>
            <a:ext cx="1841326" cy="41223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Z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77" name="フローチャート: 処理 76"/>
          <p:cNvSpPr/>
          <p:nvPr/>
        </p:nvSpPr>
        <p:spPr>
          <a:xfrm>
            <a:off x="8170258" y="2201263"/>
            <a:ext cx="1841326" cy="41223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ABCD</a:t>
            </a:r>
            <a:r>
              <a:rPr kumimoji="1" lang="ja-JP" altLang="en-US" dirty="0" smtClean="0"/>
              <a:t>を読む</a:t>
            </a:r>
            <a:endParaRPr kumimoji="1" lang="ja-JP" altLang="en-US" dirty="0"/>
          </a:p>
        </p:txBody>
      </p:sp>
      <p:sp>
        <p:nvSpPr>
          <p:cNvPr id="78" name="フローチャート: 判断 77"/>
          <p:cNvSpPr/>
          <p:nvPr/>
        </p:nvSpPr>
        <p:spPr>
          <a:xfrm>
            <a:off x="7764204" y="2862890"/>
            <a:ext cx="2642991" cy="503293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どれか？</a:t>
            </a:r>
            <a:endParaRPr kumimoji="1" lang="ja-JP" altLang="en-US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62176" y="412531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</a:t>
            </a:r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9103447" y="479706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9089019" y="549260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D</a:t>
            </a:r>
            <a:endParaRPr kumimoji="1" lang="ja-JP" altLang="en-US" dirty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9117525" y="6107416"/>
            <a:ext cx="11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それ以外</a:t>
            </a:r>
            <a:endParaRPr kumimoji="1" lang="ja-JP" altLang="en-US" dirty="0"/>
          </a:p>
        </p:txBody>
      </p:sp>
      <p:cxnSp>
        <p:nvCxnSpPr>
          <p:cNvPr id="83" name="直線コネクタ 82"/>
          <p:cNvCxnSpPr>
            <a:stCxn id="78" idx="2"/>
          </p:cNvCxnSpPr>
          <p:nvPr/>
        </p:nvCxnSpPr>
        <p:spPr>
          <a:xfrm>
            <a:off x="9085700" y="3366183"/>
            <a:ext cx="17747" cy="314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 flipH="1">
            <a:off x="9080158" y="3719979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 flipH="1">
            <a:off x="9071622" y="4447470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 flipH="1">
            <a:off x="9068222" y="5123269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 flipH="1">
            <a:off x="9094573" y="5813258"/>
            <a:ext cx="926205" cy="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/>
          <p:nvPr/>
        </p:nvCxnSpPr>
        <p:spPr>
          <a:xfrm flipH="1">
            <a:off x="9117526" y="6426796"/>
            <a:ext cx="1307417" cy="35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76" idx="2"/>
            <a:endCxn id="77" idx="0"/>
          </p:cNvCxnSpPr>
          <p:nvPr/>
        </p:nvCxnSpPr>
        <p:spPr>
          <a:xfrm>
            <a:off x="9085700" y="1860807"/>
            <a:ext cx="5221" cy="34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>
            <a:stCxn id="77" idx="2"/>
            <a:endCxn id="78" idx="0"/>
          </p:cNvCxnSpPr>
          <p:nvPr/>
        </p:nvCxnSpPr>
        <p:spPr>
          <a:xfrm flipH="1">
            <a:off x="9085700" y="2613495"/>
            <a:ext cx="5221" cy="24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フローチャート: 端子 91"/>
          <p:cNvSpPr/>
          <p:nvPr/>
        </p:nvSpPr>
        <p:spPr>
          <a:xfrm>
            <a:off x="10011584" y="4265465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3" name="フローチャート: 端子 92"/>
          <p:cNvSpPr/>
          <p:nvPr/>
        </p:nvSpPr>
        <p:spPr>
          <a:xfrm>
            <a:off x="10002188" y="4956511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ja-JP" altLang="en-US" dirty="0"/>
              <a:t>６</a:t>
            </a:r>
            <a:endParaRPr kumimoji="1" lang="ja-JP" altLang="en-US" dirty="0"/>
          </a:p>
        </p:txBody>
      </p:sp>
      <p:sp>
        <p:nvSpPr>
          <p:cNvPr id="94" name="フローチャート: 端子 93"/>
          <p:cNvSpPr/>
          <p:nvPr/>
        </p:nvSpPr>
        <p:spPr>
          <a:xfrm>
            <a:off x="10020778" y="5629463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95" name="フローチャート: 端子 94"/>
          <p:cNvSpPr/>
          <p:nvPr/>
        </p:nvSpPr>
        <p:spPr>
          <a:xfrm>
            <a:off x="9994427" y="3485663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押下キー</a:t>
            </a:r>
            <a:r>
              <a:rPr lang="ja-JP" altLang="en-US" dirty="0" smtClean="0"/>
              <a:t>は＊</a:t>
            </a:r>
            <a:endParaRPr kumimoji="1" lang="ja-JP" altLang="en-US" dirty="0"/>
          </a:p>
        </p:txBody>
      </p:sp>
      <p:cxnSp>
        <p:nvCxnSpPr>
          <p:cNvPr id="96" name="直線コネクタ 95"/>
          <p:cNvCxnSpPr>
            <a:stCxn id="74" idx="4"/>
            <a:endCxn id="76" idx="0"/>
          </p:cNvCxnSpPr>
          <p:nvPr/>
        </p:nvCxnSpPr>
        <p:spPr>
          <a:xfrm>
            <a:off x="9080158" y="1160555"/>
            <a:ext cx="5542" cy="288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フローチャート: 端子 96"/>
          <p:cNvSpPr/>
          <p:nvPr/>
        </p:nvSpPr>
        <p:spPr>
          <a:xfrm>
            <a:off x="10082279" y="6208620"/>
            <a:ext cx="1941534" cy="41854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押下なし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 rot="16200000">
            <a:off x="10114387" y="1307374"/>
            <a:ext cx="2623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添付のプログラムでは、</a:t>
            </a:r>
            <a:endParaRPr lang="en-US" altLang="ja-JP" dirty="0"/>
          </a:p>
          <a:p>
            <a:r>
              <a:rPr lang="en-US" altLang="ja-JP" dirty="0"/>
              <a:t>for</a:t>
            </a:r>
            <a:r>
              <a:rPr lang="ja-JP" altLang="en-US" dirty="0"/>
              <a:t>文を使って簡潔に</a:t>
            </a:r>
            <a:endParaRPr lang="en-US" altLang="ja-JP" dirty="0"/>
          </a:p>
          <a:p>
            <a:r>
              <a:rPr lang="ja-JP" altLang="en-US" dirty="0"/>
              <a:t>記述している。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22996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e4e659-3280-4f05-a16e-30505ced685d" xsi:nil="true"/>
    <lcf76f155ced4ddcb4097134ff3c332f xmlns="dfc130d6-41c7-467c-b557-4c8e949a34f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6C7A63408AD6E42A7843D06610E9D5E" ma:contentTypeVersion="13" ma:contentTypeDescription="新しいドキュメントを作成します。" ma:contentTypeScope="" ma:versionID="6551e2b1cd33a89b264420d537b833ff">
  <xsd:schema xmlns:xsd="http://www.w3.org/2001/XMLSchema" xmlns:xs="http://www.w3.org/2001/XMLSchema" xmlns:p="http://schemas.microsoft.com/office/2006/metadata/properties" xmlns:ns2="dfc130d6-41c7-467c-b557-4c8e949a34f6" xmlns:ns3="15e4e659-3280-4f05-a16e-30505ced685d" targetNamespace="http://schemas.microsoft.com/office/2006/metadata/properties" ma:root="true" ma:fieldsID="23541a3dcb534d19e7097d3acc375350" ns2:_="" ns3:_="">
    <xsd:import namespace="dfc130d6-41c7-467c-b557-4c8e949a34f6"/>
    <xsd:import namespace="15e4e659-3280-4f05-a16e-30505ced68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130d6-41c7-467c-b557-4c8e949a3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aaad84fd-f06c-4439-864f-0e876eef72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e4e659-3280-4f05-a16e-30505ced685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1fc3712-1b7e-46f6-ae05-7bf595f4a70d}" ma:internalName="TaxCatchAll" ma:showField="CatchAllData" ma:web="15e4e659-3280-4f05-a16e-30505ced68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79F51-A188-4A7E-84B9-053634109D42}">
  <ds:schemaRefs>
    <ds:schemaRef ds:uri="http://schemas.microsoft.com/office/2006/metadata/properties"/>
    <ds:schemaRef ds:uri="http://schemas.microsoft.com/office/infopath/2007/PartnerControls"/>
    <ds:schemaRef ds:uri="15e4e659-3280-4f05-a16e-30505ced685d"/>
    <ds:schemaRef ds:uri="dfc130d6-41c7-467c-b557-4c8e949a34f6"/>
  </ds:schemaRefs>
</ds:datastoreItem>
</file>

<file path=customXml/itemProps2.xml><?xml version="1.0" encoding="utf-8"?>
<ds:datastoreItem xmlns:ds="http://schemas.openxmlformats.org/officeDocument/2006/customXml" ds:itemID="{3A5D6D38-1CE2-4489-8393-3CCEAAB09F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70E8EE-B891-4A3B-889E-51F2A22004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c130d6-41c7-467c-b557-4c8e949a34f6"/>
    <ds:schemaRef ds:uri="15e4e659-3280-4f05-a16e-30505ced68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586</Words>
  <Application>Microsoft Office PowerPoint</Application>
  <PresentationFormat>ワイド画面</PresentationFormat>
  <Paragraphs>124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多数スイッチの取り込み （スイッチマトリクス）</vt:lpstr>
      <vt:lpstr>概要</vt:lpstr>
      <vt:lpstr>回路の構成</vt:lpstr>
      <vt:lpstr>キー入力取り込みの仕組み</vt:lpstr>
      <vt:lpstr>キー入力取り込みの仕組み</vt:lpstr>
      <vt:lpstr>キー入力取り込みの仕組み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多数スイッチの取り込み （４ｘ３スイッチマトリクス）</dc:title>
  <dc:creator>Windows ユーザー</dc:creator>
  <cp:lastModifiedBy>Windows ユーザー</cp:lastModifiedBy>
  <cp:revision>37</cp:revision>
  <dcterms:created xsi:type="dcterms:W3CDTF">2024-05-17T05:11:39Z</dcterms:created>
  <dcterms:modified xsi:type="dcterms:W3CDTF">2024-07-02T05:44:46Z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0x01010086C7A63408AD6E42A7843D06610E9D5E</vt:lpwstr>
  </property>
  <property fmtid="{D5CDD505-2E9C-101B-9397-08002B2CF9AE}" pid="3" name="MediaServiceImageTags">
    <vt:lpwstr/>
  </property>
</Properties>
</file>